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7" id="257"/>
    <p:sldId r:id="rId8" id="258"/>
    <p:sldId r:id="rId9" id="259"/>
    <p:sldId r:id="rId10" id="260"/>
    <p:sldId r:id="rId11" id="261"/>
    <p:sldId r:id="rId12" id="262"/>
    <p:sldId r:id="rId13" id="263"/>
    <p:sldId r:id="rId14" id="264"/>
    <p:sldId r:id="rId15" id="265"/>
    <p:sldId r:id="rId16" id="266"/>
    <p:sldId r:id="rId17" id="267"/>
    <p:sldId r:id="rId18" id="268"/>
    <p:sldId r:id="rId19" id="269"/>
    <p:sldId r:id="rId20" id="270"/>
    <p:sldId r:id="rId21" id="271"/>
    <p:sldId r:id="rId22" id="272"/>
    <p:sldId r:id="rId23" id="273"/>
    <p:sldId r:id="rId24" id="274"/>
    <p:sldId r:id="rId25" id="275"/>
    <p:sldId r:id="rId26" id="276"/>
    <p:sldId r:id="rId27" id="277"/>
  </p:sldIdLst>
  <p:sldSz cx="12192000" cy="6858000" type="screen16x9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slide" Target="slides/slide21.xml" /><Relationship Id="rId28" Type="http://schemas.openxmlformats.org/officeDocument/2006/relationships/tags" Target="tags/tag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611778" y="1514467"/>
            <a:ext cx="11038043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4800" b="1" i="0" dirty="1">
                <a:solidFill>
                  <a:srgbClr val="FFFFFF"/>
                </a:solidFill>
                <a:latin typeface="微软雅黑"/>
              </a:rPr>
              <a:t>一方云知小程序功能全解析</a:t>
            </a:r>
          </a:p>
        </p:txBody>
      </p:sp>
      <p:sp>
        <p:nvSpPr>
          <p:cNvPr id="3" name="New shape"/>
          <p:cNvSpPr/>
          <p:nvPr/>
        </p:nvSpPr>
        <p:spPr>
          <a:xfrm>
            <a:off x="622800" y="3101012"/>
            <a:ext cx="11016000" cy="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/>
        </p:txBody>
      </p:sp>
      <p:sp>
        <p:nvSpPr>
          <p:cNvPr id="4" name="New shape"/>
          <p:cNvSpPr/>
          <p:nvPr/>
        </p:nvSpPr>
        <p:spPr>
          <a:xfrm>
            <a:off x="611778" y="3101012"/>
            <a:ext cx="11038043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3000" b="1" i="0" dirty="1">
                <a:solidFill>
                  <a:srgbClr val="FFB7B7"/>
                </a:solidFill>
                <a:latin typeface="微软雅黑"/>
              </a:rPr>
              <a:t>笔记保存与智能互动体验</a:t>
            </a:r>
          </a:p>
        </p:txBody>
      </p:sp>
      <p:sp>
        <p:nvSpPr>
          <p:cNvPr id="5" name="New shape"/>
          <p:cNvSpPr/>
          <p:nvPr/>
        </p:nvSpPr>
        <p:spPr>
          <a:xfrm>
            <a:off x="622800" y="4138369"/>
            <a:ext cx="11016000" cy="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/>
        </p:txBody>
      </p:sp>
      <p:sp>
        <p:nvSpPr>
          <p:cNvPr id="6" name="New shape"/>
          <p:cNvSpPr/>
          <p:nvPr/>
        </p:nvSpPr>
        <p:spPr>
          <a:xfrm>
            <a:off x="622800" y="4138369"/>
            <a:ext cx="11016000" cy="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/>
        </p:txBody>
      </p:sp>
      <p:sp>
        <p:nvSpPr>
          <p:cNvPr id="7" name="New shape"/>
          <p:cNvSpPr/>
          <p:nvPr/>
        </p:nvSpPr>
        <p:spPr>
          <a:xfrm>
            <a:off x="622800" y="4138369"/>
            <a:ext cx="11016000" cy="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/>
        </p:txBody>
      </p:sp>
      <p:sp>
        <p:nvSpPr>
          <p:cNvPr id="8" name="New shape"/>
          <p:cNvSpPr/>
          <p:nvPr/>
        </p:nvSpPr>
        <p:spPr>
          <a:xfrm>
            <a:off x="611778" y="4138368"/>
            <a:ext cx="11038043" cy="45193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作者：智文</a:t>
            </a:r>
          </a:p>
        </p:txBody>
      </p:sp>
      <p:sp>
        <p:nvSpPr>
          <p:cNvPr id="9" name="New shape"/>
          <p:cNvSpPr/>
          <p:nvPr/>
        </p:nvSpPr>
        <p:spPr>
          <a:xfrm>
            <a:off x="611778" y="4740950"/>
            <a:ext cx="11038043" cy="45193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汇报时间: 2024/06/13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38800" y="979200"/>
            <a:ext cx="3672000" cy="511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1054800" y="1037646"/>
            <a:ext cx="2482880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目录</a:t>
            </a:r>
          </a:p>
        </p:txBody>
      </p:sp>
      <p:sp>
        <p:nvSpPr>
          <p:cNvPr id="4" name="New shape"/>
          <p:cNvSpPr/>
          <p:nvPr/>
        </p:nvSpPr>
        <p:spPr>
          <a:xfrm>
            <a:off x="1486800" y="2854800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01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《一方云知》简介</a:t>
            </a:r>
          </a:p>
        </p:txBody>
      </p:sp>
      <p:sp>
        <p:nvSpPr>
          <p:cNvPr id="5" name="New shape"/>
          <p:cNvSpPr/>
          <p:nvPr/>
        </p:nvSpPr>
        <p:spPr>
          <a:xfrm>
            <a:off x="3455314" y="2854800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02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笔记保存功能</a:t>
            </a:r>
          </a:p>
        </p:txBody>
      </p:sp>
      <p:sp>
        <p:nvSpPr>
          <p:cNvPr id="6" name="New shape"/>
          <p:cNvSpPr/>
          <p:nvPr/>
        </p:nvSpPr>
        <p:spPr>
          <a:xfrm>
            <a:off x="5423828" y="2854800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03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ChatGPT功能</a:t>
            </a:r>
          </a:p>
        </p:txBody>
      </p:sp>
      <p:sp>
        <p:nvSpPr>
          <p:cNvPr id="7" name="New shape"/>
          <p:cNvSpPr/>
          <p:nvPr/>
        </p:nvSpPr>
        <p:spPr>
          <a:xfrm>
            <a:off x="7392342" y="2854800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04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文生图功能</a:t>
            </a:r>
          </a:p>
        </p:txBody>
      </p:sp>
      <p:sp>
        <p:nvSpPr>
          <p:cNvPr id="8" name="New shape"/>
          <p:cNvSpPr/>
          <p:nvPr/>
        </p:nvSpPr>
        <p:spPr>
          <a:xfrm>
            <a:off x="9360857" y="2854800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05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人像动漫化</a:t>
            </a:r>
          </a:p>
        </p:txBody>
      </p:sp>
      <p:sp>
        <p:nvSpPr>
          <p:cNvPr id="9" name="New shape"/>
          <p:cNvSpPr/>
          <p:nvPr/>
        </p:nvSpPr>
        <p:spPr>
          <a:xfrm>
            <a:off x="1486800" y="3674006"/>
            <a:ext cx="1841514" cy="6922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sz="1575" b="1" dirty="1">
                <a:solidFill>
                  <a:srgbClr val="FFB7B7"/>
                </a:solidFill>
                <a:latin typeface="微软雅黑"/>
              </a:rPr>
              <a:t>06</a:t>
            </a:r>
          </a:p>
          <a:p>
            <a:pPr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用户体验优势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01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《一方云知》简介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小程序功能概述</a:t>
            </a:r>
          </a:p>
        </p:txBody>
      </p:sp>
      <p:sp>
        <p:nvSpPr>
          <p:cNvPr id="4" name="New shape"/>
          <p:cNvSpPr/>
          <p:nvPr/>
        </p:nvSpPr>
        <p:spPr>
          <a:xfrm>
            <a:off x="6458401" y="1555200"/>
            <a:ext cx="4545078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保存笔记功能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一方云知小程序具备保存笔记的功能，用户可以记录学习、工作或生活中的点滴，方便随时查阅和回顾。</a:t>
            </a:r>
          </a:p>
        </p:txBody>
      </p:sp>
      <p:sp>
        <p:nvSpPr>
          <p:cNvPr id="5" name="New shape"/>
          <p:cNvSpPr/>
          <p:nvPr/>
        </p:nvSpPr>
        <p:spPr>
          <a:xfrm>
            <a:off x="981860" y="2390401"/>
            <a:ext cx="4545077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r"/>
            <a:r>
              <a:rPr sz="2100" b="1" i="0" dirty="1">
                <a:solidFill>
                  <a:srgbClr val="FFB7B7"/>
                </a:solidFill>
                <a:latin typeface="微软雅黑"/>
              </a:rPr>
              <a:t>ChatGPT智能对话</a:t>
            </a:r>
          </a:p>
          <a:p>
            <a:pPr algn="r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一方云知集成了ChatGPT技术，用户可以通过小程序与AI进行智能对话，获取实时信息、解答疑问，提升学习和工作效率。</a:t>
            </a:r>
          </a:p>
        </p:txBody>
      </p:sp>
      <p:sp>
        <p:nvSpPr>
          <p:cNvPr id="6" name="New shape"/>
          <p:cNvSpPr/>
          <p:nvPr/>
        </p:nvSpPr>
        <p:spPr>
          <a:xfrm>
            <a:off x="6458401" y="3365807"/>
            <a:ext cx="4554174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文生图创意表达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一方云知拥有文生图功能，用户只需输入文字，即可生成具有创意的图像，为文字内容增添视觉冲击力，提升分享效果。</a:t>
            </a:r>
          </a:p>
        </p:txBody>
      </p:sp>
      <p:sp>
        <p:nvSpPr>
          <p:cNvPr id="7" name="New shape"/>
          <p:cNvSpPr/>
          <p:nvPr/>
        </p:nvSpPr>
        <p:spPr>
          <a:xfrm>
            <a:off x="5965200" y="1926000"/>
            <a:ext cx="39600" cy="4644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ew shape"/>
          <p:cNvSpPr/>
          <p:nvPr/>
        </p:nvSpPr>
        <p:spPr>
          <a:xfrm>
            <a:off x="6152400" y="1735740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ew shape"/>
          <p:cNvSpPr/>
          <p:nvPr/>
        </p:nvSpPr>
        <p:spPr>
          <a:xfrm>
            <a:off x="5806800" y="1555200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New shape"/>
          <p:cNvSpPr/>
          <p:nvPr/>
        </p:nvSpPr>
        <p:spPr>
          <a:xfrm>
            <a:off x="5965200" y="2761201"/>
            <a:ext cx="39600" cy="604606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ew shape"/>
          <p:cNvSpPr/>
          <p:nvPr/>
        </p:nvSpPr>
        <p:spPr>
          <a:xfrm>
            <a:off x="5515200" y="2570941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ew shape"/>
          <p:cNvSpPr/>
          <p:nvPr/>
        </p:nvSpPr>
        <p:spPr>
          <a:xfrm>
            <a:off x="5806800" y="2390401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New shape"/>
          <p:cNvSpPr/>
          <p:nvPr/>
        </p:nvSpPr>
        <p:spPr>
          <a:xfrm>
            <a:off x="5965200" y="3736607"/>
            <a:ext cx="39600" cy="4572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ew shape"/>
          <p:cNvSpPr/>
          <p:nvPr/>
        </p:nvSpPr>
        <p:spPr>
          <a:xfrm>
            <a:off x="6152400" y="3546347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ew shape"/>
          <p:cNvSpPr/>
          <p:nvPr/>
        </p:nvSpPr>
        <p:spPr>
          <a:xfrm>
            <a:off x="5806800" y="3365807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无广告免费使用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2402271"/>
            <a:ext cx="2744215" cy="189355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一方云知小程序在使用过程中，没有插入任何形式的广告，让用户能够专注于笔记的整理和创作，提供了一种清爽、舒适的使用环境。</a:t>
            </a:r>
          </a:p>
        </p:txBody>
      </p:sp>
      <p:sp>
        <p:nvSpPr>
          <p:cNvPr id="5" name="New shape"/>
          <p:cNvSpPr/>
          <p:nvPr/>
        </p:nvSpPr>
        <p:spPr>
          <a:xfrm>
            <a:off x="1556530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无广告的使用体验</a:t>
            </a:r>
          </a:p>
        </p:txBody>
      </p:sp>
      <p:sp>
        <p:nvSpPr>
          <p:cNvPr id="6" name="New shape"/>
          <p:cNvSpPr/>
          <p:nvPr/>
        </p:nvSpPr>
        <p:spPr>
          <a:xfrm>
            <a:off x="4430015" y="2402270"/>
            <a:ext cx="2744215" cy="22539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一方云知小程序的所有功能都是免费开放的，无论是保存笔记、使用ChatGPT还是进行人像动漫化处理，用户都可以无需支付任何费用，享受优质的服务。</a:t>
            </a:r>
          </a:p>
        </p:txBody>
      </p:sp>
      <p:sp>
        <p:nvSpPr>
          <p:cNvPr id="7" name="New shape"/>
          <p:cNvSpPr/>
          <p:nvPr/>
        </p:nvSpPr>
        <p:spPr>
          <a:xfrm>
            <a:off x="4427745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完全免费的服务</a:t>
            </a:r>
          </a:p>
        </p:txBody>
      </p:sp>
      <p:sp>
        <p:nvSpPr>
          <p:cNvPr id="8" name="New shape"/>
          <p:cNvSpPr/>
          <p:nvPr/>
        </p:nvSpPr>
        <p:spPr>
          <a:xfrm>
            <a:off x="7301229" y="2878465"/>
            <a:ext cx="2744216" cy="297477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由于一方云知小程序没有广告，用户在使用的过程中不会因为广告的干扰而消耗额外的时间和精力。同时，完全免费的服务也帮助用户节省了在其他软件和服务上的花费，实现了资源的最大化利用。</a:t>
            </a:r>
          </a:p>
        </p:txBody>
      </p:sp>
      <p:sp>
        <p:nvSpPr>
          <p:cNvPr id="9" name="New shape"/>
          <p:cNvSpPr/>
          <p:nvPr/>
        </p:nvSpPr>
        <p:spPr>
          <a:xfrm>
            <a:off x="7298841" y="1627200"/>
            <a:ext cx="2580658" cy="1124266"/>
          </a:xfrm>
          <a:prstGeom prst="roundRect">
            <a:avLst>
              <a:gd name="adj" fmla="val 10888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节省用户的资源投入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02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笔记保存功能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笔记创建编辑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1627200"/>
            <a:ext cx="2744215" cy="2488511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笔记创建过程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在一方云知小程序中，用户可以轻松创建新的笔记。只需点击主界面的“新建笔记”按钮，即可进入编辑模式，开始记录你的想法和信息。</a:t>
            </a:r>
          </a:p>
        </p:txBody>
      </p:sp>
      <p:sp>
        <p:nvSpPr>
          <p:cNvPr id="5" name="New shape"/>
          <p:cNvSpPr/>
          <p:nvPr/>
        </p:nvSpPr>
        <p:spPr>
          <a:xfrm>
            <a:off x="4430015" y="1627200"/>
            <a:ext cx="2744215" cy="248851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笔记编辑功能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一方云知小程序提供了丰富的笔记编辑功能。用户可以自由添加文字、图片、链接等多种元素，让你的笔记更加丰富和完整。</a:t>
            </a:r>
          </a:p>
        </p:txBody>
      </p:sp>
      <p:sp>
        <p:nvSpPr>
          <p:cNvPr id="6" name="New shape"/>
          <p:cNvSpPr/>
          <p:nvPr/>
        </p:nvSpPr>
        <p:spPr>
          <a:xfrm>
            <a:off x="7301229" y="1627200"/>
            <a:ext cx="2744216" cy="28489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笔记保存与同步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一方云知小程序支持笔记的保存和同步功能。无论你在哪里，只要有网络，你的笔记都会实时保存并同步到云端，让你随时随地都可以查看和编辑你的笔记。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云同步备份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1627200"/>
            <a:ext cx="3040503" cy="3627421"/>
          </a:xfrm>
          <a:prstGeom prst="roundRect">
            <a:avLst>
              <a:gd name="adj" fmla="val 10000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自动云备份功能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一方云知小程序具有自动云备份功能，可以在你编辑笔记的同时，将内容实时保存至云端，避免数据丢失。</a:t>
            </a:r>
            <a:br>
              <a:rPr sz="1800" dirty="1">
                <a:latin typeface="微软雅黑"/>
              </a:rPr>
            </a:br>
          </a:p>
        </p:txBody>
      </p:sp>
      <p:sp>
        <p:nvSpPr>
          <p:cNvPr id="5" name="New shape"/>
          <p:cNvSpPr/>
          <p:nvPr/>
        </p:nvSpPr>
        <p:spPr>
          <a:xfrm>
            <a:off x="4726302" y="1627200"/>
            <a:ext cx="3040502" cy="3627421"/>
          </a:xfrm>
          <a:prstGeom prst="roundRect">
            <a:avLst>
              <a:gd name="adj" fmla="val 10000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多设备间同步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通过云同步备份，你可以在多个设备上访问和编辑你的笔记，实现数据的无缝对接和实时更新。</a:t>
            </a:r>
            <a:br>
              <a:rPr sz="1800" dirty="1">
                <a:latin typeface="微软雅黑"/>
              </a:rPr>
            </a:br>
          </a:p>
        </p:txBody>
      </p:sp>
      <p:sp>
        <p:nvSpPr>
          <p:cNvPr id="6" name="New shape"/>
          <p:cNvSpPr/>
          <p:nvPr/>
        </p:nvSpPr>
        <p:spPr>
          <a:xfrm>
            <a:off x="7893803" y="1627201"/>
            <a:ext cx="3040532" cy="3627421"/>
          </a:xfrm>
          <a:prstGeom prst="roundRect">
            <a:avLst>
              <a:gd name="adj" fmla="val 9999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随时随地恢复数据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如果你不小心删除了笔记，或者更换了设备，你只需要登录同一账号，就可以从云端恢复你的历史数据，无需担心资料丢失。</a:t>
            </a:r>
            <a:br>
              <a:rPr sz="1800" dirty="1">
                <a:latin typeface="微软雅黑"/>
              </a:rPr>
            </a:b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03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ChatGPT功能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AI对话交流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2402271"/>
            <a:ext cx="2744215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一方云知小程序中的AI对话交流功能，可以与ChatGPT进行智能对话，提供问题解答和知识咨询。</a:t>
            </a:r>
          </a:p>
        </p:txBody>
      </p:sp>
      <p:sp>
        <p:nvSpPr>
          <p:cNvPr id="5" name="New shape"/>
          <p:cNvSpPr/>
          <p:nvPr/>
        </p:nvSpPr>
        <p:spPr>
          <a:xfrm>
            <a:off x="1556530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AI对话交流简介</a:t>
            </a:r>
          </a:p>
        </p:txBody>
      </p:sp>
      <p:sp>
        <p:nvSpPr>
          <p:cNvPr id="6" name="New shape"/>
          <p:cNvSpPr/>
          <p:nvPr/>
        </p:nvSpPr>
        <p:spPr>
          <a:xfrm>
            <a:off x="4430015" y="2878465"/>
            <a:ext cx="2744215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ChatGPT能够理解自然语言，对用户提出的问题进行智能回答，并提供相关的信息和建议。</a:t>
            </a:r>
          </a:p>
        </p:txBody>
      </p:sp>
      <p:sp>
        <p:nvSpPr>
          <p:cNvPr id="7" name="New shape"/>
          <p:cNvSpPr/>
          <p:nvPr/>
        </p:nvSpPr>
        <p:spPr>
          <a:xfrm>
            <a:off x="4427625" y="1627200"/>
            <a:ext cx="2580660" cy="1124265"/>
          </a:xfrm>
          <a:prstGeom prst="roundRect">
            <a:avLst>
              <a:gd name="adj" fmla="val 10888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ChatGPT的智能问答</a:t>
            </a:r>
          </a:p>
        </p:txBody>
      </p:sp>
      <p:sp>
        <p:nvSpPr>
          <p:cNvPr id="8" name="New shape"/>
          <p:cNvSpPr/>
          <p:nvPr/>
        </p:nvSpPr>
        <p:spPr>
          <a:xfrm>
            <a:off x="7301229" y="2878466"/>
            <a:ext cx="2744216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ChatGPT拥有丰富的知识库，可以为用户提供各类知识的咨询和解答，满足用户的学习和了解需求。</a:t>
            </a:r>
          </a:p>
        </p:txBody>
      </p:sp>
      <p:sp>
        <p:nvSpPr>
          <p:cNvPr id="9" name="New shape"/>
          <p:cNvSpPr/>
          <p:nvPr/>
        </p:nvSpPr>
        <p:spPr>
          <a:xfrm>
            <a:off x="7298841" y="1627200"/>
            <a:ext cx="2580658" cy="1124266"/>
          </a:xfrm>
          <a:prstGeom prst="roundRect">
            <a:avLst>
              <a:gd name="adj" fmla="val 10888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ChatGPT的知识咨询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知识问答互动</a:t>
            </a:r>
          </a:p>
        </p:txBody>
      </p:sp>
      <p:sp>
        <p:nvSpPr>
          <p:cNvPr id="4" name="New shape"/>
          <p:cNvSpPr/>
          <p:nvPr/>
        </p:nvSpPr>
        <p:spPr>
          <a:xfrm>
            <a:off x="1774800" y="1555200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ChatGPT的问答能力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一方云知中的ChatGPT功能，能回答各类问题，无论是科学知识还是生活琐事，都能提供精准的答案。</a:t>
            </a:r>
          </a:p>
        </p:txBody>
      </p:sp>
      <p:sp>
        <p:nvSpPr>
          <p:cNvPr id="5" name="New shape"/>
          <p:cNvSpPr/>
          <p:nvPr/>
        </p:nvSpPr>
        <p:spPr>
          <a:xfrm>
            <a:off x="1774800" y="3089496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ChatGPT的知识储备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ChatGPT拥有庞大的知识库，可以解答各种领域的问题，包括历史、地理、科学等，满足用户的各种需求。</a:t>
            </a:r>
          </a:p>
        </p:txBody>
      </p:sp>
      <p:sp>
        <p:nvSpPr>
          <p:cNvPr id="6" name="New shape"/>
          <p:cNvSpPr/>
          <p:nvPr/>
        </p:nvSpPr>
        <p:spPr>
          <a:xfrm>
            <a:off x="1774800" y="4623792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ChatGPT的互动体验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通过ChatGPT，用户可以与AI进行实时互动，提出问题，获取答案，提升使用体验和效率。</a:t>
            </a:r>
          </a:p>
        </p:txBody>
      </p:sp>
      <p:sp>
        <p:nvSpPr>
          <p:cNvPr id="7" name="New shape"/>
          <p:cNvSpPr/>
          <p:nvPr/>
        </p:nvSpPr>
        <p:spPr>
          <a:xfrm>
            <a:off x="1270800" y="1555200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New shape"/>
          <p:cNvSpPr/>
          <p:nvPr/>
        </p:nvSpPr>
        <p:spPr>
          <a:xfrm>
            <a:off x="1270800" y="3089496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New shape"/>
          <p:cNvSpPr/>
          <p:nvPr/>
        </p:nvSpPr>
        <p:spPr>
          <a:xfrm>
            <a:off x="1270800" y="4623792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04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文生图功能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文字转图形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1627200"/>
            <a:ext cx="3040516" cy="3627421"/>
          </a:xfrm>
          <a:prstGeom prst="roundRect">
            <a:avLst>
              <a:gd name="adj" fmla="val 9999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文字转图形的实现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一方云知小程序的文字转图形功能，可以将用户输入的文字信息转化为直观的图形展示，让信息的理解和记忆更加深入。</a:t>
            </a:r>
            <a:br>
              <a:rPr sz="1800" dirty="1">
                <a:latin typeface="微软雅黑"/>
              </a:rPr>
            </a:br>
          </a:p>
        </p:txBody>
      </p:sp>
      <p:sp>
        <p:nvSpPr>
          <p:cNvPr id="5" name="New shape"/>
          <p:cNvSpPr/>
          <p:nvPr/>
        </p:nvSpPr>
        <p:spPr>
          <a:xfrm>
            <a:off x="4726316" y="1627201"/>
            <a:ext cx="3040525" cy="3627421"/>
          </a:xfrm>
          <a:prstGeom prst="roundRect">
            <a:avLst>
              <a:gd name="adj" fmla="val 10000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文字转图形的应用场景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文字转图形功能在教育、设计、营销等多个领域都有广泛应用，如制作教学PPT、设计海报、创建社交媒体内容等。</a:t>
            </a:r>
            <a:br>
              <a:rPr sz="1800" dirty="1">
                <a:latin typeface="微软雅黑"/>
              </a:rPr>
            </a:br>
          </a:p>
        </p:txBody>
      </p:sp>
      <p:sp>
        <p:nvSpPr>
          <p:cNvPr id="6" name="New shape"/>
          <p:cNvSpPr/>
          <p:nvPr/>
        </p:nvSpPr>
        <p:spPr>
          <a:xfrm>
            <a:off x="7893841" y="1627201"/>
            <a:ext cx="3040532" cy="3627421"/>
          </a:xfrm>
          <a:prstGeom prst="roundRect">
            <a:avLst>
              <a:gd name="adj" fmla="val 9999"/>
            </a:avLst>
          </a:prstGeom>
          <a:solidFill>
            <a:srgbClr val="9A1607"/>
          </a:solidFill>
          <a:ln w="6350">
            <a:solidFill>
              <a:srgbClr val="FF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br>
              <a:rPr sz="1800" dirty="1">
                <a:latin typeface="微软雅黑"/>
              </a:rPr>
            </a:br>
          </a:p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文字转图形的优势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文字转图形功能能够将抽象的文字信息转化为具象的图形，增强了信息的可读性和吸引力，同时也能提高用户的学习和工作效率。</a:t>
            </a:r>
            <a:br>
              <a:rPr sz="1800" dirty="1">
                <a:latin typeface="微软雅黑"/>
              </a:rPr>
            </a:b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图形风格选择</a:t>
            </a:r>
          </a:p>
        </p:txBody>
      </p:sp>
      <p:sp>
        <p:nvSpPr>
          <p:cNvPr id="4" name="New shape"/>
          <p:cNvSpPr/>
          <p:nvPr/>
        </p:nvSpPr>
        <p:spPr>
          <a:xfrm>
            <a:off x="6458401" y="1555200"/>
            <a:ext cx="4545078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丰富图形类型选择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一方云知小程序提供丰富的图形类型供用户选择，从基础的线条、形状到复杂的建筑、风景等，满足不同用户的个性化需求。</a:t>
            </a:r>
          </a:p>
        </p:txBody>
      </p:sp>
      <p:sp>
        <p:nvSpPr>
          <p:cNvPr id="5" name="New shape"/>
          <p:cNvSpPr/>
          <p:nvPr/>
        </p:nvSpPr>
        <p:spPr>
          <a:xfrm>
            <a:off x="981860" y="2390401"/>
            <a:ext cx="4545077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r"/>
            <a:r>
              <a:rPr sz="2100" b="1" i="0" dirty="1">
                <a:solidFill>
                  <a:srgbClr val="FFB7B7"/>
                </a:solidFill>
                <a:latin typeface="微软雅黑"/>
              </a:rPr>
              <a:t>自定义风格调整</a:t>
            </a:r>
          </a:p>
          <a:p>
            <a:pPr algn="r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用户在一方云知小程序中可以自定义图形的风格，如颜色、线条粗细、阴影等，使生成的图形更符合个人审美和应用场景。</a:t>
            </a:r>
          </a:p>
        </p:txBody>
      </p:sp>
      <p:sp>
        <p:nvSpPr>
          <p:cNvPr id="6" name="New shape"/>
          <p:cNvSpPr/>
          <p:nvPr/>
        </p:nvSpPr>
        <p:spPr>
          <a:xfrm>
            <a:off x="6458401" y="3365807"/>
            <a:ext cx="4554174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实时预览与修改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一方云知小程序支持实时预览生成的图形效果，用户可以在预览过程中随时进行修改和调整，确保最终生成的图形满足预期效果。</a:t>
            </a:r>
          </a:p>
        </p:txBody>
      </p:sp>
      <p:sp>
        <p:nvSpPr>
          <p:cNvPr id="7" name="New shape"/>
          <p:cNvSpPr/>
          <p:nvPr/>
        </p:nvSpPr>
        <p:spPr>
          <a:xfrm>
            <a:off x="5965200" y="1926000"/>
            <a:ext cx="39600" cy="4644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ew shape"/>
          <p:cNvSpPr/>
          <p:nvPr/>
        </p:nvSpPr>
        <p:spPr>
          <a:xfrm>
            <a:off x="6152400" y="1735740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ew shape"/>
          <p:cNvSpPr/>
          <p:nvPr/>
        </p:nvSpPr>
        <p:spPr>
          <a:xfrm>
            <a:off x="5806800" y="1555200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New shape"/>
          <p:cNvSpPr/>
          <p:nvPr/>
        </p:nvSpPr>
        <p:spPr>
          <a:xfrm>
            <a:off x="5965200" y="2761201"/>
            <a:ext cx="39600" cy="604606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ew shape"/>
          <p:cNvSpPr/>
          <p:nvPr/>
        </p:nvSpPr>
        <p:spPr>
          <a:xfrm>
            <a:off x="5515200" y="2570941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ew shape"/>
          <p:cNvSpPr/>
          <p:nvPr/>
        </p:nvSpPr>
        <p:spPr>
          <a:xfrm>
            <a:off x="5806800" y="2390401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New shape"/>
          <p:cNvSpPr/>
          <p:nvPr/>
        </p:nvSpPr>
        <p:spPr>
          <a:xfrm>
            <a:off x="5965200" y="3736607"/>
            <a:ext cx="39600" cy="4572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ew shape"/>
          <p:cNvSpPr/>
          <p:nvPr/>
        </p:nvSpPr>
        <p:spPr>
          <a:xfrm>
            <a:off x="6152400" y="3546347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ew shape"/>
          <p:cNvSpPr/>
          <p:nvPr/>
        </p:nvSpPr>
        <p:spPr>
          <a:xfrm>
            <a:off x="5806800" y="3365807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05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人像动漫化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照片动漫效果</a:t>
            </a:r>
          </a:p>
        </p:txBody>
      </p:sp>
      <p:sp>
        <p:nvSpPr>
          <p:cNvPr id="4" name="New shape"/>
          <p:cNvSpPr/>
          <p:nvPr/>
        </p:nvSpPr>
        <p:spPr>
          <a:xfrm>
            <a:off x="1774800" y="1555200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照片上传与调整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在《一方云知》小程序中，用户可以轻松上传自己的照片进行动漫化处理。同时，小程序还提供了丰富的图片调整功能，如亮度、对比度等，以满足用户对照片效果的个性化需求。</a:t>
            </a:r>
          </a:p>
        </p:txBody>
      </p:sp>
      <p:sp>
        <p:nvSpPr>
          <p:cNvPr id="5" name="New shape"/>
          <p:cNvSpPr/>
          <p:nvPr/>
        </p:nvSpPr>
        <p:spPr>
          <a:xfrm>
            <a:off x="1774800" y="3089496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实时预览与保存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《一方云知》小程序具有实时预览功能，用户可以在上传照片后立即看到动漫化的效果。此外，小程序还支持用户将处理好的照片保存到本地，方便用户随时查看和分享。</a:t>
            </a:r>
          </a:p>
        </p:txBody>
      </p:sp>
      <p:sp>
        <p:nvSpPr>
          <p:cNvPr id="6" name="New shape"/>
          <p:cNvSpPr/>
          <p:nvPr/>
        </p:nvSpPr>
        <p:spPr>
          <a:xfrm>
            <a:off x="1774800" y="4623792"/>
            <a:ext cx="8016003" cy="1407296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一键分享与社交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完成照片动漫化处理后，用户可以直接在《一方云知》小程序中一键分享到微信、QQ等社交平台，让更多的人欣赏到你的作品。</a:t>
            </a:r>
          </a:p>
        </p:txBody>
      </p:sp>
      <p:sp>
        <p:nvSpPr>
          <p:cNvPr id="7" name="New shape"/>
          <p:cNvSpPr/>
          <p:nvPr/>
        </p:nvSpPr>
        <p:spPr>
          <a:xfrm>
            <a:off x="1270800" y="1555200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New shape"/>
          <p:cNvSpPr/>
          <p:nvPr/>
        </p:nvSpPr>
        <p:spPr>
          <a:xfrm>
            <a:off x="1270800" y="3089496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New shape"/>
          <p:cNvSpPr/>
          <p:nvPr/>
        </p:nvSpPr>
        <p:spPr>
          <a:xfrm>
            <a:off x="1270800" y="4623792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自定义动漫风格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1627200"/>
            <a:ext cx="2744215" cy="28489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选择动漫风格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在一方云知小程序中，用户可以根据自己的喜好和需求，从多种预设的动漫风格中进行选择。这些风格涵盖了日系、欧美系等多种类型，满足了不同用户的个性化需求。</a:t>
            </a:r>
          </a:p>
        </p:txBody>
      </p:sp>
      <p:sp>
        <p:nvSpPr>
          <p:cNvPr id="5" name="New shape"/>
          <p:cNvSpPr/>
          <p:nvPr/>
        </p:nvSpPr>
        <p:spPr>
          <a:xfrm>
            <a:off x="4430015" y="1627200"/>
            <a:ext cx="2744215" cy="320932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调整动漫参数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在选择好动漫风格后，用户还可以进一步调整动漫化的参数，如色彩、线条粗细等，以达到更满意的效果。这种自定义的参数设置，使得每一张人像都能变成独一无二的动漫形象。</a:t>
            </a:r>
          </a:p>
        </p:txBody>
      </p:sp>
      <p:sp>
        <p:nvSpPr>
          <p:cNvPr id="6" name="New shape"/>
          <p:cNvSpPr/>
          <p:nvPr/>
        </p:nvSpPr>
        <p:spPr>
          <a:xfrm>
            <a:off x="7301229" y="1627200"/>
            <a:ext cx="2744216" cy="28489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预览和保存动漫效果</a:t>
            </a:r>
            <a:br>
              <a:rPr sz="1800" dirty="1">
                <a:latin typeface="微软雅黑"/>
              </a:rPr>
            </a:b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在调整完所有参数后，用户可以点击预览按钮，查看动漫化的效果。如果满意，可以直接保存到手机，也可以分享到社交媒体，让更多的人欣赏到你的作品。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F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802880" y="0"/>
            <a:ext cx="4389120" cy="6858000"/>
          </a:xfrm>
          <a:prstGeom prst="rect"/>
          <a:ln>
            <a:noFill/>
          </a:ln>
        </p:spPr>
      </p:pic>
      <p:pic>
        <p:nvPicPr>
          <p:cNvPr id="3" name="New pictur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66800" y="835200"/>
            <a:ext cx="925200" cy="925200"/>
          </a:xfrm>
          <a:prstGeom prst="rect"/>
          <a:ln>
            <a:noFill/>
          </a:ln>
        </p:spPr>
      </p:pic>
      <p:sp>
        <p:nvSpPr>
          <p:cNvPr id="4" name="New shape"/>
          <p:cNvSpPr/>
          <p:nvPr/>
        </p:nvSpPr>
        <p:spPr>
          <a:xfrm>
            <a:off x="986400" y="931446"/>
            <a:ext cx="5776571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B7B7"/>
                </a:solidFill>
                <a:latin typeface="微软雅黑"/>
              </a:rPr>
              <a:t>06</a:t>
            </a:r>
          </a:p>
        </p:txBody>
      </p:sp>
      <p:sp>
        <p:nvSpPr>
          <p:cNvPr id="5" name="New shape"/>
          <p:cNvSpPr/>
          <p:nvPr/>
        </p:nvSpPr>
        <p:spPr>
          <a:xfrm>
            <a:off x="986400" y="2635727"/>
            <a:ext cx="5771526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4800" b="1" i="0" dirty="1">
                <a:solidFill>
                  <a:srgbClr val="FF7D3C"/>
                </a:solidFill>
                <a:latin typeface="微软雅黑"/>
              </a:rPr>
              <a:t>用户体验优势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界面简洁易用</a:t>
            </a:r>
          </a:p>
        </p:txBody>
      </p:sp>
      <p:sp>
        <p:nvSpPr>
          <p:cNvPr id="4" name="New shape"/>
          <p:cNvSpPr/>
          <p:nvPr/>
        </p:nvSpPr>
        <p:spPr>
          <a:xfrm>
            <a:off x="6458401" y="1555200"/>
            <a:ext cx="4545078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界面设计简洁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一方云知小程序的界面设计十分简洁，没有多余的装饰和复杂的操作步骤，用户能够迅速上手并熟练使用。</a:t>
            </a:r>
          </a:p>
        </p:txBody>
      </p:sp>
      <p:sp>
        <p:nvSpPr>
          <p:cNvPr id="5" name="New shape"/>
          <p:cNvSpPr/>
          <p:nvPr/>
        </p:nvSpPr>
        <p:spPr>
          <a:xfrm>
            <a:off x="981860" y="2390401"/>
            <a:ext cx="4545077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r"/>
            <a:r>
              <a:rPr sz="2100" b="1" i="0" dirty="1">
                <a:solidFill>
                  <a:srgbClr val="FFB7B7"/>
                </a:solidFill>
                <a:latin typeface="微软雅黑"/>
              </a:rPr>
              <a:t>功能分类明确</a:t>
            </a:r>
          </a:p>
          <a:p>
            <a:pPr algn="r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小程序的功能分类明确，如保存笔记、ChatGPT、文生图、人像动漫化等都一目了然，用户可以根据自身需求快速找到所需功能。</a:t>
            </a:r>
          </a:p>
        </p:txBody>
      </p:sp>
      <p:sp>
        <p:nvSpPr>
          <p:cNvPr id="6" name="New shape"/>
          <p:cNvSpPr/>
          <p:nvPr/>
        </p:nvSpPr>
        <p:spPr>
          <a:xfrm>
            <a:off x="6458401" y="3365807"/>
            <a:ext cx="4554174" cy="149310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/>
            <a:r>
              <a:rPr sz="2100" b="1" i="0" dirty="1">
                <a:solidFill>
                  <a:srgbClr val="FFB7B7"/>
                </a:solidFill>
                <a:latin typeface="微软雅黑"/>
              </a:rPr>
              <a:t>交互体验流畅</a:t>
            </a:r>
          </a:p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一方云知小程序的交互体验流畅，无论是滑动切换页面，还是点击使用功能，都能给用户带来顺畅的体验，提升了用户的使用满意度。</a:t>
            </a:r>
          </a:p>
        </p:txBody>
      </p:sp>
      <p:sp>
        <p:nvSpPr>
          <p:cNvPr id="7" name="New shape"/>
          <p:cNvSpPr/>
          <p:nvPr/>
        </p:nvSpPr>
        <p:spPr>
          <a:xfrm>
            <a:off x="5965200" y="1926000"/>
            <a:ext cx="39600" cy="4644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ew shape"/>
          <p:cNvSpPr/>
          <p:nvPr/>
        </p:nvSpPr>
        <p:spPr>
          <a:xfrm>
            <a:off x="6152400" y="1735740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ew shape"/>
          <p:cNvSpPr/>
          <p:nvPr/>
        </p:nvSpPr>
        <p:spPr>
          <a:xfrm>
            <a:off x="5806800" y="1555200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New shape"/>
          <p:cNvSpPr/>
          <p:nvPr/>
        </p:nvSpPr>
        <p:spPr>
          <a:xfrm>
            <a:off x="5965200" y="2761201"/>
            <a:ext cx="39600" cy="604606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ew shape"/>
          <p:cNvSpPr/>
          <p:nvPr/>
        </p:nvSpPr>
        <p:spPr>
          <a:xfrm>
            <a:off x="5515200" y="2570941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ew shape"/>
          <p:cNvSpPr/>
          <p:nvPr/>
        </p:nvSpPr>
        <p:spPr>
          <a:xfrm>
            <a:off x="5806800" y="2390401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New shape"/>
          <p:cNvSpPr/>
          <p:nvPr/>
        </p:nvSpPr>
        <p:spPr>
          <a:xfrm>
            <a:off x="5965200" y="3736607"/>
            <a:ext cx="39600" cy="4572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ew shape"/>
          <p:cNvSpPr/>
          <p:nvPr/>
        </p:nvSpPr>
        <p:spPr>
          <a:xfrm>
            <a:off x="6152400" y="3546347"/>
            <a:ext cx="309600" cy="39600"/>
          </a:xfrm>
          <a:prstGeom prst="rect"/>
          <a:solidFill>
            <a:srgbClr val="FF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ew shape"/>
          <p:cNvSpPr/>
          <p:nvPr/>
        </p:nvSpPr>
        <p:spPr>
          <a:xfrm>
            <a:off x="5806800" y="3365807"/>
            <a:ext cx="360000" cy="370800"/>
          </a:xfrm>
          <a:prstGeom prst="roundRect">
            <a:avLst>
              <a:gd name="adj" fmla="val 8819"/>
            </a:avLst>
          </a:prstGeom>
          <a:solidFill>
            <a:srgbClr val="FF7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1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3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800" y="338400"/>
            <a:ext cx="619200" cy="313200"/>
          </a:xfrm>
          <a:prstGeom prst="rect"/>
          <a:ln>
            <a:noFill/>
          </a:ln>
        </p:spPr>
      </p:pic>
      <p:sp>
        <p:nvSpPr>
          <p:cNvPr id="3" name="New shape"/>
          <p:cNvSpPr/>
          <p:nvPr/>
        </p:nvSpPr>
        <p:spPr>
          <a:xfrm>
            <a:off x="982800" y="105991"/>
            <a:ext cx="9369360" cy="778017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sz="3000" b="1" i="0" dirty="1">
                <a:solidFill>
                  <a:srgbClr val="FFFFFF"/>
                </a:solidFill>
                <a:latin typeface="微软雅黑"/>
              </a:rPr>
              <a:t>功能丰富多样</a:t>
            </a:r>
          </a:p>
        </p:txBody>
      </p:sp>
      <p:sp>
        <p:nvSpPr>
          <p:cNvPr id="4" name="New shape"/>
          <p:cNvSpPr/>
          <p:nvPr/>
        </p:nvSpPr>
        <p:spPr>
          <a:xfrm>
            <a:off x="1558800" y="2402271"/>
            <a:ext cx="2744215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一方云知小程序提供了保存笔记的功能，用户可以将重要的信息、想法和灵感记录下来，随时查看和编辑。</a:t>
            </a:r>
          </a:p>
        </p:txBody>
      </p:sp>
      <p:sp>
        <p:nvSpPr>
          <p:cNvPr id="5" name="New shape"/>
          <p:cNvSpPr/>
          <p:nvPr/>
        </p:nvSpPr>
        <p:spPr>
          <a:xfrm>
            <a:off x="1556530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保存笔记功能</a:t>
            </a:r>
          </a:p>
        </p:txBody>
      </p:sp>
      <p:sp>
        <p:nvSpPr>
          <p:cNvPr id="6" name="New shape"/>
          <p:cNvSpPr/>
          <p:nvPr/>
        </p:nvSpPr>
        <p:spPr>
          <a:xfrm>
            <a:off x="4430015" y="2402271"/>
            <a:ext cx="2744215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一方云知小程序集成了ChatGPT技术，用户可以通过智能对话与程序进行互动，获取实时的解答和建议。</a:t>
            </a:r>
          </a:p>
        </p:txBody>
      </p:sp>
      <p:sp>
        <p:nvSpPr>
          <p:cNvPr id="7" name="New shape"/>
          <p:cNvSpPr/>
          <p:nvPr/>
        </p:nvSpPr>
        <p:spPr>
          <a:xfrm>
            <a:off x="4427745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ChatGPT智能对话</a:t>
            </a:r>
          </a:p>
        </p:txBody>
      </p:sp>
      <p:sp>
        <p:nvSpPr>
          <p:cNvPr id="8" name="New shape"/>
          <p:cNvSpPr/>
          <p:nvPr/>
        </p:nvSpPr>
        <p:spPr>
          <a:xfrm>
            <a:off x="7301229" y="2402271"/>
            <a:ext cx="2744216" cy="153315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575" b="0" i="0" dirty="1">
                <a:solidFill>
                  <a:srgbClr val="FFFFFF"/>
                </a:solidFill>
                <a:latin typeface="微软雅黑"/>
              </a:rPr>
              <a:t>一方云知小程序还具备文生图功能，用户只需输入文字，即可生成精美的图表和插图，提升内容的可视化效果。</a:t>
            </a:r>
          </a:p>
        </p:txBody>
      </p:sp>
      <p:sp>
        <p:nvSpPr>
          <p:cNvPr id="9" name="New shape"/>
          <p:cNvSpPr/>
          <p:nvPr/>
        </p:nvSpPr>
        <p:spPr>
          <a:xfrm>
            <a:off x="7298959" y="1627201"/>
            <a:ext cx="2532802" cy="648071"/>
          </a:xfrm>
          <a:prstGeom prst="roundRect">
            <a:avLst>
              <a:gd name="adj" fmla="val 20033"/>
            </a:avLst>
          </a:prstGeom>
          <a:solidFill>
            <a:srgbClr val="9A1607"/>
          </a:solidFill>
          <a:ln w="6350">
            <a:solidFill>
              <a:srgbClr val="FF7D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2100" b="1" i="0" dirty="1">
                <a:solidFill>
                  <a:srgbClr val="FFB7B7"/>
                </a:solidFill>
                <a:latin typeface="微软雅黑"/>
              </a:rPr>
              <a:t>文生图创作工具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611778" y="2635727"/>
            <a:ext cx="11038043" cy="118990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sz="4800" b="1" i="0" dirty="1">
                <a:solidFill>
                  <a:srgbClr val="FFFFFF"/>
                </a:solidFill>
                <a:latin typeface="微软雅黑"/>
              </a:rPr>
              <a:t>谢 谢 大 家</a:t>
            </a:r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1:tag xmlns:p1="http://schemas.openxmlformats.org/presentationml/2006/main" name="AS_NET" val="Unix 5.4 unknown"/>
  <p1:tag xmlns:p1="http://schemas.openxmlformats.org/presentationml/2006/main" name="AS_OS" val="Unix 5.4 unknown"/>
  <p1:tag xmlns:p1="http://schemas.openxmlformats.org/presentationml/2006/main" name="AS_RELEASE_DATE" val="2013.12.17"/>
  <p1:tag xmlns:p1="http://schemas.openxmlformats.org/presentationml/2006/main" name="AS_TITLE" val="Spire.Presentation for .NET "/>
  <p1:tag xmlns:p1="http://schemas.openxmlformats.org/presentationml/2006/main" name="AS_VERSION" val="2.1.0.0"/>
</p:tagLst>
</file>

<file path=ppt/theme/theme1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1F497D"/>
      </a3:dk2>
      <a3:lt2 xmlns:a3="http://schemas.openxmlformats.org/drawingml/2006/main">
        <a4:srgbClr xmlns:a4="http://schemas.openxmlformats.org/drawingml/2006/main" val="EEECE1"/>
      </a3:lt2>
      <a3:accent1 xmlns:a3="http://schemas.openxmlformats.org/drawingml/2006/main">
        <a4:srgbClr xmlns:a4="http://schemas.openxmlformats.org/drawingml/2006/main" val="4F81BD"/>
      </a3:accent1>
      <a3:accent2 xmlns:a3="http://schemas.openxmlformats.org/drawingml/2006/main">
        <a4:srgbClr xmlns:a4="http://schemas.openxmlformats.org/drawingml/2006/main" val="C0504D"/>
      </a3:accent2>
      <a3:accent3 xmlns:a3="http://schemas.openxmlformats.org/drawingml/2006/main">
        <a4:srgbClr xmlns:a4="http://schemas.openxmlformats.org/drawingml/2006/main" val="9BBB59"/>
      </a3:accent3>
      <a3:accent4 xmlns:a3="http://schemas.openxmlformats.org/drawingml/2006/main">
        <a4:srgbClr xmlns:a4="http://schemas.openxmlformats.org/drawingml/2006/main" val="8064A2"/>
      </a3:accent4>
      <a3:accent5 xmlns:a3="http://schemas.openxmlformats.org/drawingml/2006/main">
        <a4:srgbClr xmlns:a4="http://schemas.openxmlformats.org/drawingml/2006/main" val="4BACC6"/>
      </a3:accent5>
      <a3:accent6 xmlns:a3="http://schemas.openxmlformats.org/drawingml/2006/main">
        <a4:srgbClr xmlns:a4="http://schemas.openxmlformats.org/drawingml/2006/main" val="F79646"/>
      </a3:accent6>
      <a3:hlink xmlns:a3="http://schemas.openxmlformats.org/drawingml/2006/main">
        <a4:srgbClr xmlns:a4="http://schemas.openxmlformats.org/drawingml/2006/main" val="0000FF"/>
      </a3:hlink>
      <a3:folHlink xmlns:a3="http://schemas.openxmlformats.org/drawingml/2006/main">
        <a4:srgbClr xmlns:a4="http://schemas.openxmlformats.org/drawingml/2006/main" val="800080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MoolBoran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Times New Roman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Times New Roman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ajorFont>
      <a3:min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DaunPenh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Arial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Arial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50000"/>
                <a8:satMod xmlns:a8="http://schemas.openxmlformats.org/drawingml/2006/main" val="300000"/>
              </a7:schemeClr>
            </a6:gs>
            <a6:gs xmlns:a6="http://schemas.openxmlformats.org/drawingml/2006/main" pos="35000">
              <a7:schemeClr xmlns:a7="http://schemas.openxmlformats.org/drawingml/2006/main" val="phClr">
                <a8:tint xmlns:a8="http://schemas.openxmlformats.org/drawingml/2006/main" val="37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tint xmlns:a8="http://schemas.openxmlformats.org/drawingml/2006/main" val="15000"/>
                <a8:satMod xmlns:a8="http://schemas.openxmlformats.org/drawingml/2006/main" val="350000"/>
              </a7:schemeClr>
            </a6:gs>
          </a5:gsLst>
          <a5:lin xmlns:a5="http://schemas.openxmlformats.org/drawingml/2006/main" ang="16200000" scaled="1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hade xmlns:a8="http://schemas.openxmlformats.org/drawingml/2006/main" val="51000"/>
                <a8:satMod xmlns:a8="http://schemas.openxmlformats.org/drawingml/2006/main" val="130000"/>
              </a7:schemeClr>
            </a6:gs>
            <a6:gs xmlns:a6="http://schemas.openxmlformats.org/drawingml/2006/main" pos="80000">
              <a7:schemeClr xmlns:a7="http://schemas.openxmlformats.org/drawingml/2006/main" val="phClr">
                <a8:shade xmlns:a8="http://schemas.openxmlformats.org/drawingml/2006/main" val="93000"/>
                <a8:satMod xmlns:a8="http://schemas.openxmlformats.org/drawingml/2006/main" val="13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94000"/>
                <a8:satMod xmlns:a8="http://schemas.openxmlformats.org/drawingml/2006/main" val="135000"/>
              </a7:schemeClr>
            </a6:gs>
          </a5:gsLst>
          <a5:lin xmlns:a5="http://schemas.openxmlformats.org/drawingml/2006/main" ang="162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9525" cap="flat" cmpd="sng" algn="ctr">
          <solidFill xmlns="http://schemas.openxmlformats.org/drawingml/2006/main">
            <a5:schemeClr xmlns:a5="http://schemas.openxmlformats.org/drawingml/2006/main" val="phClr">
              <a6:shade xmlns:a6="http://schemas.openxmlformats.org/drawingml/2006/main" val="95000"/>
              <a6:satMod xmlns:a6="http://schemas.openxmlformats.org/drawingml/2006/main" val="105000"/>
            </a5:schemeClr>
          </solidFill>
          <a5:prstDash xmlns:a5="http://schemas.openxmlformats.org/drawingml/2006/main" val="solid"/>
        </a4:ln>
        <a4:ln xmlns:a4="http://schemas.openxmlformats.org/drawingml/2006/main" w="254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  <a4:ln xmlns:a4="http://schemas.openxmlformats.org/drawingml/2006/main" w="381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0000" rotWithShape="0">
              <a7:srgbClr xmlns:a7="http://schemas.openxmlformats.org/drawingml/2006/main" val="000000">
                <a8:alpha xmlns:a8="http://schemas.openxmlformats.org/drawingml/2006/main" val="38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  <a5:scene3d xmlns:a5="http://schemas.openxmlformats.org/drawingml/2006/main">
            <a6:camera xmlns:a6="http://schemas.openxmlformats.org/drawingml/2006/main" prst="orthographicFront">
              <a7:rot xmlns:a7="http://schemas.openxmlformats.org/drawingml/2006/main" lat="0" lon="0" rev="0"/>
            </a6:camera>
            <a6:lightRig xmlns:a6="http://schemas.openxmlformats.org/drawingml/2006/main" dir="t" rig="threePt">
              <a7:rot xmlns:a7="http://schemas.openxmlformats.org/drawingml/2006/main" lat="0" lon="0" rev="1200000"/>
            </a6:lightRig>
          </a5:scene3d>
          <a5:sp3d xmlns:a5="http://schemas.openxmlformats.org/drawingml/2006/main">
            <a6:bevelT xmlns:a6="http://schemas.openxmlformats.org/drawingml/2006/main" w="63500" h="25400" prst="circle"/>
          </a5:sp3d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40000"/>
                <a8:satMod xmlns:a8="http://schemas.openxmlformats.org/drawingml/2006/main" val="350000"/>
              </a7:schemeClr>
            </a6:gs>
            <a6:gs xmlns:a6="http://schemas.openxmlformats.org/drawingml/2006/main" pos="40000">
              <a7:schemeClr xmlns:a7="http://schemas.openxmlformats.org/drawingml/2006/main" val="phClr">
                <a8:tint xmlns:a8="http://schemas.openxmlformats.org/drawingml/2006/main" val="45000"/>
                <a8:shade xmlns:a8="http://schemas.openxmlformats.org/drawingml/2006/main" val="99000"/>
                <a8:satMod xmlns:a8="http://schemas.openxmlformats.org/drawingml/2006/main" val="35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20000"/>
                <a8:satMod xmlns:a8="http://schemas.openxmlformats.org/drawingml/2006/main" val="255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-80000" r="50000" b="180000"/>
          </a5:path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80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30000"/>
                <a8:satMod xmlns:a8="http://schemas.openxmlformats.org/drawingml/2006/main" val="200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50000" r="50000" b="50000"/>
          </a5:path>
          <a5:tileRect xmlns:a5="http://schemas.openxmlformats.org/drawingml/2006/main"/>
        </a4:gradFill>
      </a3:bgFillStyleLst>
    </a2:fmtScheme>
  </a1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Spire.Presentation for.NET 2.1.0.0</Application>
  <PresentationFormat>全屏显示(4:3)</PresentationFormat>
  <Slides>1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2024-06-13T12:47:03.2110000Z</dcterms:created>
  <dcterms:modified xsi:type="dcterms:W3CDTF">2024-06-13T12:47:03.2110000Z</dcterms:modified>
</cp:coreProperties>
</file>